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31"/>
  </p:notesMasterIdLst>
  <p:sldIdLst>
    <p:sldId id="258" r:id="rId3"/>
    <p:sldId id="270" r:id="rId4"/>
    <p:sldId id="259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3" r:id="rId15"/>
    <p:sldId id="286" r:id="rId16"/>
    <p:sldId id="272" r:id="rId17"/>
    <p:sldId id="274" r:id="rId18"/>
    <p:sldId id="275" r:id="rId19"/>
    <p:sldId id="276" r:id="rId20"/>
    <p:sldId id="278" r:id="rId21"/>
    <p:sldId id="279" r:id="rId22"/>
    <p:sldId id="280" r:id="rId23"/>
    <p:sldId id="277" r:id="rId24"/>
    <p:sldId id="281" r:id="rId25"/>
    <p:sldId id="282" r:id="rId26"/>
    <p:sldId id="283" r:id="rId27"/>
    <p:sldId id="287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980E6-566C-47E9-A087-08A841D95246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66E28-8B12-4479-8E23-DEF0955C190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5113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66E28-8B12-4479-8E23-DEF0955C1909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5566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433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956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87159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9129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02512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5619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04629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33335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2731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997F-C0D9-5FBD-E745-885A158F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76D7-3E7F-963E-990E-7D9836A5D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94950-399B-727A-FBE1-2740C051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C6F5-1079-4F69-ADE2-91BF6B562488}" type="datetimeFigureOut">
              <a:rPr lang="fr-BE" smtClean="0"/>
              <a:t>15-05-23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47E7F-1274-5191-2106-ED342FDF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FE91E-5587-261A-814C-3E9800C5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A724E-8216-4A0F-8298-21DEBC6C36A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34948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2B65-9017-B9B7-D119-D6AF486AB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8672C-82D5-2BD1-D7BC-B886806E0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79F83-1EC3-65CD-6C63-DD368474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C6F5-1079-4F69-ADE2-91BF6B562488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936B4-053F-4535-C84B-A1DABCDB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5C7A1-5152-26E4-0ACB-C26B94F5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A724E-8216-4A0F-8298-21DEBC6C36A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1573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822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932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899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2284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17913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2099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5573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6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7F1853E-B1CC-460D-8737-28C6BD1323CF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C4CA969-B752-4435-AC3C-1DAE34FB8C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0747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F6E63-C841-8BE9-7E80-0E06D01C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14ED6-64D4-870B-6F85-7ED9F1102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DF045-8AC1-5E31-543E-EC95A9CFE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C6F5-1079-4F69-ADE2-91BF6B562488}" type="datetimeFigureOut">
              <a:rPr lang="fr-BE" smtClean="0"/>
              <a:t>14-05-23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532F2-B830-364B-5894-F4ADAA57F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63260-1974-741B-7055-66EFCBEE0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A724E-8216-4A0F-8298-21DEBC6C36A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74726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nual Input 6">
            <a:extLst>
              <a:ext uri="{FF2B5EF4-FFF2-40B4-BE49-F238E27FC236}">
                <a16:creationId xmlns:a16="http://schemas.microsoft.com/office/drawing/2014/main" id="{C8401201-0E02-25A4-26DB-3BF101063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V="1">
            <a:off x="-39255" y="39255"/>
            <a:ext cx="6858000" cy="6779492"/>
          </a:xfrm>
          <a:prstGeom prst="flowChartManualInput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3" name="Picture 2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B6C8B0CE-75E9-9329-2904-F55F7AA5EF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3500024"/>
            <a:ext cx="2381250" cy="2381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DAA6E-C393-8FBA-9FB9-8657D4A1E8C4}"/>
              </a:ext>
            </a:extLst>
          </p:cNvPr>
          <p:cNvSpPr txBox="1"/>
          <p:nvPr/>
        </p:nvSpPr>
        <p:spPr>
          <a:xfrm>
            <a:off x="3320249" y="683581"/>
            <a:ext cx="5619565" cy="2585323"/>
          </a:xfrm>
          <a:prstGeom prst="rect">
            <a:avLst/>
          </a:prstGeom>
          <a:solidFill>
            <a:schemeClr val="tx1">
              <a:lumMod val="85000"/>
              <a:lumOff val="15000"/>
              <a:alpha val="84000"/>
            </a:schemeClr>
          </a:solidFill>
          <a:ln w="12700">
            <a:solidFill>
              <a:schemeClr val="bg1"/>
            </a:solidFill>
          </a:ln>
          <a:effectLst>
            <a:glow rad="127000">
              <a:schemeClr val="tx1">
                <a:lumMod val="75000"/>
                <a:lumOff val="25000"/>
                <a:alpha val="20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BE" sz="5400" dirty="0" err="1">
                <a:solidFill>
                  <a:schemeClr val="bg1"/>
                </a:solidFill>
                <a:latin typeface="Calisto MT" panose="02040603050505030304" pitchFamily="18" charset="0"/>
              </a:rPr>
              <a:t>Monolith</a:t>
            </a:r>
            <a:br>
              <a:rPr lang="fr-BE" sz="5400" dirty="0">
                <a:solidFill>
                  <a:schemeClr val="bg1"/>
                </a:solidFill>
                <a:latin typeface="Calisto MT" panose="02040603050505030304" pitchFamily="18" charset="0"/>
              </a:rPr>
            </a:br>
            <a:r>
              <a:rPr lang="fr-BE" sz="5400" dirty="0">
                <a:solidFill>
                  <a:schemeClr val="bg1"/>
                </a:solidFill>
                <a:latin typeface="Calisto MT" panose="02040603050505030304" pitchFamily="18" charset="0"/>
              </a:rPr>
              <a:t>Vs</a:t>
            </a:r>
            <a:br>
              <a:rPr lang="fr-BE" sz="5400" dirty="0">
                <a:solidFill>
                  <a:schemeClr val="bg1"/>
                </a:solidFill>
                <a:latin typeface="Calisto MT" panose="02040603050505030304" pitchFamily="18" charset="0"/>
              </a:rPr>
            </a:br>
            <a:r>
              <a:rPr lang="fr-BE" sz="5400" dirty="0">
                <a:solidFill>
                  <a:schemeClr val="bg1"/>
                </a:solidFill>
                <a:latin typeface="Calisto MT" panose="02040603050505030304" pitchFamily="18" charset="0"/>
              </a:rPr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1975797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025C-6938-7F3F-0832-59A44187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Main </a:t>
            </a:r>
            <a:r>
              <a:rPr lang="fr-BE" dirty="0" err="1"/>
              <a:t>responsibilities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EB47-DC83-1F74-0B58-C3DB26BC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feature</a:t>
            </a:r>
            <a:endParaRPr lang="fr-BE" dirty="0"/>
          </a:p>
          <a:p>
            <a:r>
              <a:rPr lang="fr-BE" dirty="0"/>
              <a:t>Update </a:t>
            </a:r>
            <a:r>
              <a:rPr lang="fr-BE" dirty="0" err="1"/>
              <a:t>feature</a:t>
            </a:r>
            <a:endParaRPr lang="fr-BE" dirty="0"/>
          </a:p>
          <a:p>
            <a:r>
              <a:rPr lang="fr-BE" dirty="0" err="1"/>
              <a:t>Remove</a:t>
            </a:r>
            <a:r>
              <a:rPr lang="fr-BE" dirty="0"/>
              <a:t> </a:t>
            </a:r>
            <a:r>
              <a:rPr lang="fr-BE" dirty="0" err="1"/>
              <a:t>feature</a:t>
            </a:r>
            <a:endParaRPr lang="fr-BE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D760FF-0C33-83EE-536B-76BBA239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09" y="1732449"/>
            <a:ext cx="6573296" cy="3801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145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92BE-2B67-9233-B8FD-908144E0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Other B.A.U stuffs…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CF55A-9728-FFF8-9070-09C21AFB0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/>
              <a:t>Form validation</a:t>
            </a:r>
          </a:p>
          <a:p>
            <a:r>
              <a:rPr lang="fr-BE"/>
              <a:t>Confirm deletion</a:t>
            </a:r>
          </a:p>
          <a:p>
            <a:r>
              <a:rPr lang="fr-BE"/>
              <a:t>Confirm cancellation</a:t>
            </a:r>
          </a:p>
          <a:p>
            <a:r>
              <a:rPr lang="fr-BE"/>
              <a:t>Redirection</a:t>
            </a:r>
          </a:p>
          <a:p>
            <a:r>
              <a:rPr lang="fr-BE">
                <a:solidFill>
                  <a:schemeClr val="tx1"/>
                </a:solidFill>
              </a:rPr>
              <a:t>Check mode (creation | edition)</a:t>
            </a:r>
            <a:endParaRPr lang="fr-BE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3FBAFBA-16F4-FB3D-1BC1-A8B55EEAE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43" y="1732449"/>
            <a:ext cx="5952883" cy="3476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034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01AB-0D73-4513-8808-D1893D6D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CreationMode</a:t>
            </a:r>
            <a:r>
              <a:rPr lang="fr-BE" dirty="0"/>
              <a:t> flag</a:t>
            </a:r>
          </a:p>
        </p:txBody>
      </p:sp>
      <p:pic>
        <p:nvPicPr>
          <p:cNvPr id="5" name="Content Placeholder 4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BB50F989-2AAC-6E89-35BC-D45D50821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12" y="1792486"/>
            <a:ext cx="2930060" cy="2130953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D651E-F374-AE63-B154-3E44CB68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15" y="4868196"/>
            <a:ext cx="7899705" cy="343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61560096-C4C3-68FD-EE95-3617ADBB5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28" y="2246775"/>
            <a:ext cx="5947860" cy="9773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202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ody of water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F8B431A1-7D40-B223-AB4A-222FD502E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5A69D-58CE-47A8-345A-E810F944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fr-BE" dirty="0" err="1"/>
              <a:t>Diving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code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B0CE9E4-155D-A672-2504-135A6136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5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C38BF2-1CE0-C4E7-54B0-0B02AA0B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Pro/Cons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0D1201-2BBE-309B-12B6-69ABC3F95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rgbClr val="00B050"/>
              </a:buClr>
              <a:buSzPct val="100000"/>
              <a:buFont typeface="Wingdings" panose="05000000000000000000" pitchFamily="2" charset="2"/>
              <a:buChar char=""/>
            </a:pPr>
            <a:r>
              <a:rPr lang="fr-BE" dirty="0" err="1"/>
              <a:t>Embraces</a:t>
            </a:r>
            <a:r>
              <a:rPr lang="fr-BE" dirty="0"/>
              <a:t> KISS </a:t>
            </a:r>
            <a:r>
              <a:rPr lang="fr-BE" dirty="0" err="1"/>
              <a:t>principle</a:t>
            </a:r>
            <a:r>
              <a:rPr lang="fr-BE" dirty="0"/>
              <a:t> (if </a:t>
            </a:r>
            <a:r>
              <a:rPr lang="fr-BE" dirty="0" err="1"/>
              <a:t>small</a:t>
            </a:r>
            <a:r>
              <a:rPr lang="fr-BE" dirty="0"/>
              <a:t>)</a:t>
            </a:r>
          </a:p>
          <a:p>
            <a:pPr>
              <a:buClr>
                <a:srgbClr val="00B050"/>
              </a:buClr>
              <a:buSzPct val="100000"/>
              <a:buFont typeface="Wingdings" panose="05000000000000000000" pitchFamily="2" charset="2"/>
              <a:buChar char=""/>
            </a:pPr>
            <a:r>
              <a:rPr lang="fr-BE" dirty="0" err="1"/>
              <a:t>Less</a:t>
            </a:r>
            <a:r>
              <a:rPr lang="fr-BE" dirty="0"/>
              <a:t> files</a:t>
            </a:r>
          </a:p>
          <a:p>
            <a:pPr>
              <a:buClr>
                <a:srgbClr val="00B050"/>
              </a:buClr>
              <a:buSzPct val="100000"/>
              <a:buFont typeface="Wingdings" panose="05000000000000000000" pitchFamily="2" charset="2"/>
              <a:buChar char=""/>
            </a:pPr>
            <a:r>
              <a:rPr lang="fr-BE" dirty="0"/>
              <a:t>More intuitive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9BDD8-2E9C-B4A0-AB1D-AFFC811847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</a:pPr>
            <a:r>
              <a:rPr lang="fr-BE" dirty="0"/>
              <a:t>Devs tend to copy and paste</a:t>
            </a:r>
          </a:p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dirty="0"/>
              <a:t>Pain to maintain on large scale projects</a:t>
            </a:r>
          </a:p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dirty="0"/>
              <a:t>Boring to test</a:t>
            </a:r>
          </a:p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dirty="0"/>
              <a:t>Bugs prone</a:t>
            </a:r>
          </a:p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dirty="0"/>
              <a:t>…</a:t>
            </a:r>
          </a:p>
          <a:p>
            <a:pPr marL="36900" indent="0">
              <a:buClr>
                <a:srgbClr val="FF0000"/>
              </a:buClr>
              <a:buSzPct val="100000"/>
              <a:buNone/>
            </a:pPr>
            <a:endParaRPr lang="en-US" dirty="0"/>
          </a:p>
          <a:p>
            <a:pPr marL="36900" indent="0">
              <a:buClr>
                <a:srgbClr val="FF0000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9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8A3D-4F1C-67A3-4946-2269B188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fr-BE" sz="2800" dirty="0"/>
              <a:t>Composition </a:t>
            </a:r>
            <a:r>
              <a:rPr lang="fr-BE" sz="2800" dirty="0" err="1"/>
              <a:t>Approach</a:t>
            </a:r>
            <a:endParaRPr lang="fr-BE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3DD698-6B05-5999-BA84-411A58B6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 dirty="0"/>
              <a:t>Principles reminder</a:t>
            </a:r>
          </a:p>
          <a:p>
            <a:r>
              <a:rPr lang="en-US" sz="1600" dirty="0"/>
              <a:t>Core concept</a:t>
            </a:r>
          </a:p>
          <a:p>
            <a:r>
              <a:rPr lang="en-US" sz="1600" dirty="0"/>
              <a:t>Code</a:t>
            </a:r>
          </a:p>
          <a:p>
            <a:r>
              <a:rPr lang="en-US" sz="1600" dirty="0"/>
              <a:t>Pro/Cons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Content Placeholder 4" descr="A close-up of a sheet music&#10;&#10;Description automatically generated with low confidence">
            <a:extLst>
              <a:ext uri="{FF2B5EF4-FFF2-40B4-BE49-F238E27FC236}">
                <a16:creationId xmlns:a16="http://schemas.microsoft.com/office/drawing/2014/main" id="{02DA5446-068E-E756-EF18-19EE81709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7215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9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49B4-71F2-57DC-252C-BAE02C11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SOLID </a:t>
            </a:r>
            <a:r>
              <a:rPr lang="fr-BE" dirty="0" err="1"/>
              <a:t>principles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57A8E-01E7-8735-C4AC-AFBC00AC9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solidFill>
                  <a:srgbClr val="FF0000"/>
                </a:solidFill>
              </a:rPr>
              <a:t>S</a:t>
            </a:r>
            <a:r>
              <a:rPr lang="fr-BE" dirty="0"/>
              <a:t>ingle </a:t>
            </a:r>
            <a:r>
              <a:rPr lang="fr-BE" dirty="0" err="1"/>
              <a:t>Responsibility</a:t>
            </a:r>
            <a:endParaRPr lang="fr-BE" dirty="0"/>
          </a:p>
          <a:p>
            <a:r>
              <a:rPr lang="fr-BE" dirty="0">
                <a:solidFill>
                  <a:srgbClr val="FF0000"/>
                </a:solidFill>
              </a:rPr>
              <a:t>O</a:t>
            </a:r>
            <a:r>
              <a:rPr lang="fr-BE" dirty="0"/>
              <a:t>pen/</a:t>
            </a:r>
            <a:r>
              <a:rPr lang="fr-BE" dirty="0" err="1"/>
              <a:t>Closed</a:t>
            </a:r>
            <a:endParaRPr lang="fr-BE" dirty="0"/>
          </a:p>
          <a:p>
            <a:r>
              <a:rPr lang="fr-BE" dirty="0" err="1">
                <a:solidFill>
                  <a:srgbClr val="FF0000"/>
                </a:solidFill>
              </a:rPr>
              <a:t>L</a:t>
            </a:r>
            <a:r>
              <a:rPr lang="fr-BE" dirty="0" err="1"/>
              <a:t>iskov</a:t>
            </a:r>
            <a:r>
              <a:rPr lang="fr-BE" dirty="0"/>
              <a:t> Substitution</a:t>
            </a:r>
          </a:p>
          <a:p>
            <a:r>
              <a:rPr lang="fr-BE" dirty="0">
                <a:solidFill>
                  <a:srgbClr val="FF0000"/>
                </a:solidFill>
              </a:rPr>
              <a:t>I</a:t>
            </a:r>
            <a:r>
              <a:rPr lang="fr-BE" dirty="0"/>
              <a:t>nterface </a:t>
            </a:r>
            <a:r>
              <a:rPr lang="fr-BE" dirty="0" err="1"/>
              <a:t>Segregation</a:t>
            </a:r>
            <a:endParaRPr lang="fr-BE" dirty="0"/>
          </a:p>
          <a:p>
            <a:r>
              <a:rPr lang="fr-BE" dirty="0" err="1">
                <a:solidFill>
                  <a:srgbClr val="FF0000"/>
                </a:solidFill>
              </a:rPr>
              <a:t>D</a:t>
            </a:r>
            <a:r>
              <a:rPr lang="fr-BE" dirty="0" err="1"/>
              <a:t>ependency</a:t>
            </a:r>
            <a:r>
              <a:rPr lang="fr-BE" dirty="0"/>
              <a:t> Inversion</a:t>
            </a:r>
          </a:p>
        </p:txBody>
      </p:sp>
    </p:spTree>
    <p:extLst>
      <p:ext uri="{BB962C8B-B14F-4D97-AF65-F5344CB8AC3E}">
        <p14:creationId xmlns:p14="http://schemas.microsoft.com/office/powerpoint/2010/main" val="2154318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attern, symmetry, building&#10;&#10;Description automatically generated">
            <a:extLst>
              <a:ext uri="{FF2B5EF4-FFF2-40B4-BE49-F238E27FC236}">
                <a16:creationId xmlns:a16="http://schemas.microsoft.com/office/drawing/2014/main" id="{129E634A-C673-5D7E-4FF9-ACBA67365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" b="107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7C1AC-AEAF-E463-A0AD-520C70A6C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5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/>
              <a:t>DRY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2987-6E31-646C-2C05-E98822C2E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5" y="4548996"/>
            <a:ext cx="6436104" cy="5348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6FACB5"/>
                </a:solidFill>
              </a:rPr>
              <a:t>Don’t Repeat Yourself</a:t>
            </a:r>
          </a:p>
        </p:txBody>
      </p:sp>
    </p:spTree>
    <p:extLst>
      <p:ext uri="{BB962C8B-B14F-4D97-AF65-F5344CB8AC3E}">
        <p14:creationId xmlns:p14="http://schemas.microsoft.com/office/powerpoint/2010/main" val="161282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162D-8738-032D-A408-AB45197E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Core</a:t>
            </a:r>
            <a:r>
              <a:rPr lang="fr-BE" dirty="0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BD517-F11E-C039-1E78-4CB4CFB39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/</a:t>
            </a:r>
            <a:r>
              <a:rPr lang="fr-BE" dirty="0" err="1"/>
              <a:t>feature</a:t>
            </a:r>
            <a:r>
              <a:rPr lang="fr-BE" dirty="0"/>
              <a:t>/:</a:t>
            </a:r>
            <a:r>
              <a:rPr lang="fr-BE" dirty="0" err="1"/>
              <a:t>featureId</a:t>
            </a:r>
            <a:endParaRPr lang="fr-BE" dirty="0"/>
          </a:p>
          <a:p>
            <a:pPr lvl="1"/>
            <a:r>
              <a:rPr lang="fr-BE" dirty="0" err="1"/>
              <a:t>edit-feature.component</a:t>
            </a:r>
            <a:endParaRPr lang="fr-BE" dirty="0"/>
          </a:p>
          <a:p>
            <a:r>
              <a:rPr lang="fr-BE" dirty="0"/>
              <a:t>/</a:t>
            </a:r>
            <a:r>
              <a:rPr lang="fr-BE" dirty="0" err="1"/>
              <a:t>feature</a:t>
            </a:r>
            <a:r>
              <a:rPr lang="fr-BE" dirty="0"/>
              <a:t>/</a:t>
            </a:r>
            <a:r>
              <a:rPr lang="fr-BE" dirty="0" err="1"/>
              <a:t>add</a:t>
            </a:r>
            <a:endParaRPr lang="fr-BE" dirty="0"/>
          </a:p>
          <a:p>
            <a:pPr lvl="1"/>
            <a:r>
              <a:rPr lang="fr-BE" dirty="0" err="1"/>
              <a:t>add-feature.component</a:t>
            </a:r>
            <a:endParaRPr lang="fr-B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6DEA1B-DE16-875B-9A1E-CA11846C2B09}"/>
              </a:ext>
            </a:extLst>
          </p:cNvPr>
          <p:cNvGrpSpPr/>
          <p:nvPr/>
        </p:nvGrpSpPr>
        <p:grpSpPr>
          <a:xfrm>
            <a:off x="8603761" y="1750372"/>
            <a:ext cx="2674444" cy="2011452"/>
            <a:chOff x="5860032" y="2098729"/>
            <a:chExt cx="2674444" cy="2011452"/>
          </a:xfrm>
        </p:grpSpPr>
        <p:pic>
          <p:nvPicPr>
            <p:cNvPr id="11" name="Picture 10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69B1DE0D-2B35-B46B-0B6F-EDF90CDC4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032" y="2098729"/>
              <a:ext cx="2674444" cy="2011452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</p:pic>
        <p:pic>
          <p:nvPicPr>
            <p:cNvPr id="12" name="Picture 11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5CF2AA10-EF81-43AD-3772-D53DB978F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75" b="50970"/>
            <a:stretch/>
          </p:blipFill>
          <p:spPr>
            <a:xfrm>
              <a:off x="5860032" y="2576945"/>
              <a:ext cx="2674444" cy="5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218F00C5-D784-7AC4-F43D-FA76DF6C1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510" b="27195"/>
            <a:stretch/>
          </p:blipFill>
          <p:spPr>
            <a:xfrm>
              <a:off x="5860032" y="3315855"/>
              <a:ext cx="2674444" cy="24730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4755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BEFD-14B9-AC47-B4FB-7CAD4BCA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Reusable</a:t>
            </a:r>
            <a:r>
              <a:rPr lang="fr-BE" dirty="0"/>
              <a:t> parts</a:t>
            </a:r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EB4293-E1E7-C937-59E2-14C16E3CA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74" y="1863687"/>
            <a:ext cx="8487053" cy="4451797"/>
          </a:xfrm>
          <a:ln>
            <a:solidFill>
              <a:schemeClr val="bg2">
                <a:lumMod val="75000"/>
                <a:lumOff val="2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E3A65F-8BF9-679D-C659-2DFE68D010E4}"/>
              </a:ext>
            </a:extLst>
          </p:cNvPr>
          <p:cNvSpPr/>
          <p:nvPr/>
        </p:nvSpPr>
        <p:spPr>
          <a:xfrm>
            <a:off x="2112885" y="1944211"/>
            <a:ext cx="7838983" cy="5681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888D44-8FA5-242A-A749-52A2980CA43A}"/>
              </a:ext>
            </a:extLst>
          </p:cNvPr>
          <p:cNvSpPr/>
          <p:nvPr/>
        </p:nvSpPr>
        <p:spPr>
          <a:xfrm>
            <a:off x="2112885" y="5594413"/>
            <a:ext cx="7838983" cy="56817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1992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5BFD-174E-E2F5-BEB7-25E5F9E7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fr-BE" dirty="0"/>
              <a:t>About 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DA0B3F-E376-9CDF-F099-6A42F70CE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8801"/>
            <a:ext cx="6161260" cy="3866048"/>
          </a:xfrm>
        </p:spPr>
        <p:txBody>
          <a:bodyPr anchor="ctr">
            <a:normAutofit/>
          </a:bodyPr>
          <a:lstStyle/>
          <a:p>
            <a:r>
              <a:rPr lang="en-US" dirty="0" err="1"/>
              <a:t>Webdev</a:t>
            </a:r>
            <a:r>
              <a:rPr lang="en-US" dirty="0"/>
              <a:t>’ since ~10 years</a:t>
            </a:r>
          </a:p>
          <a:p>
            <a:r>
              <a:rPr lang="en-US" dirty="0" err="1"/>
              <a:t>Oniryx’s</a:t>
            </a:r>
            <a:r>
              <a:rPr lang="en-US" dirty="0"/>
              <a:t> consultant since &gt; 5 years</a:t>
            </a:r>
          </a:p>
          <a:p>
            <a:r>
              <a:rPr lang="en-US" dirty="0"/>
              <a:t>Angular user since ~ 4 years</a:t>
            </a:r>
          </a:p>
          <a:p>
            <a:r>
              <a:rPr lang="fr-BE" dirty="0"/>
              <a:t>❤</a:t>
            </a:r>
            <a:r>
              <a:rPr lang="en-US" dirty="0"/>
              <a:t> fishing </a:t>
            </a:r>
            <a:r>
              <a:rPr lang="fr-BE" dirty="0"/>
              <a:t>🐠</a:t>
            </a:r>
          </a:p>
          <a:p>
            <a:r>
              <a:rPr lang="fr-BE" dirty="0"/>
              <a:t>❤</a:t>
            </a:r>
            <a:r>
              <a:rPr lang="en-US" dirty="0"/>
              <a:t> ananas and Emmental on my pizza.. </a:t>
            </a:r>
            <a:r>
              <a:rPr lang="fr-BE" dirty="0"/>
              <a:t>🧀🍍🍕🤘</a:t>
            </a:r>
            <a:endParaRPr lang="en-US" dirty="0"/>
          </a:p>
        </p:txBody>
      </p:sp>
      <p:pic>
        <p:nvPicPr>
          <p:cNvPr id="5" name="Content Placeholder 4" descr="A picture containing person, black and white, human face, clothing&#10;&#10;Description automatically generated">
            <a:extLst>
              <a:ext uri="{FF2B5EF4-FFF2-40B4-BE49-F238E27FC236}">
                <a16:creationId xmlns:a16="http://schemas.microsoft.com/office/drawing/2014/main" id="{F2FC99BE-41EE-FB06-D688-8785D5330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8" r="13667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91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BEFD-14B9-AC47-B4FB-7CAD4BCA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Edition </a:t>
            </a:r>
            <a:r>
              <a:rPr lang="fr-BE" dirty="0" err="1"/>
              <a:t>layout</a:t>
            </a:r>
            <a:endParaRPr lang="fr-BE" dirty="0"/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EB4293-E1E7-C937-59E2-14C16E3CA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74" y="1863687"/>
            <a:ext cx="8487053" cy="4451797"/>
          </a:xfrm>
          <a:ln>
            <a:solidFill>
              <a:schemeClr val="bg2">
                <a:lumMod val="75000"/>
                <a:lumOff val="2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888D44-8FA5-242A-A749-52A2980CA43A}"/>
              </a:ext>
            </a:extLst>
          </p:cNvPr>
          <p:cNvSpPr/>
          <p:nvPr/>
        </p:nvSpPr>
        <p:spPr>
          <a:xfrm>
            <a:off x="2032001" y="1939636"/>
            <a:ext cx="8128000" cy="43087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0B68F-B961-6E60-FBB3-FA1D7A3F0753}"/>
              </a:ext>
            </a:extLst>
          </p:cNvPr>
          <p:cNvSpPr/>
          <p:nvPr/>
        </p:nvSpPr>
        <p:spPr>
          <a:xfrm>
            <a:off x="9356436" y="2004291"/>
            <a:ext cx="397164" cy="406400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4DD33-11A8-6252-6ECF-B246D61E465D}"/>
              </a:ext>
            </a:extLst>
          </p:cNvPr>
          <p:cNvSpPr/>
          <p:nvPr/>
        </p:nvSpPr>
        <p:spPr>
          <a:xfrm>
            <a:off x="2452254" y="2539999"/>
            <a:ext cx="7301346" cy="3075709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3702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BEFD-14B9-AC47-B4FB-7CAD4BCA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{</a:t>
            </a:r>
            <a:r>
              <a:rPr lang="fr-BE" dirty="0" err="1"/>
              <a:t>feature</a:t>
            </a:r>
            <a:r>
              <a:rPr lang="fr-BE" dirty="0"/>
              <a:t>}-</a:t>
            </a:r>
            <a:r>
              <a:rPr lang="fr-BE" dirty="0" err="1"/>
              <a:t>fields</a:t>
            </a:r>
            <a:endParaRPr lang="fr-BE" dirty="0"/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EB4293-E1E7-C937-59E2-14C16E3CA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49" y="1664920"/>
            <a:ext cx="6246497" cy="3276536"/>
          </a:xfrm>
          <a:ln>
            <a:solidFill>
              <a:schemeClr val="bg2">
                <a:lumMod val="75000"/>
                <a:lumOff val="2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888D44-8FA5-242A-A749-52A2980CA43A}"/>
              </a:ext>
            </a:extLst>
          </p:cNvPr>
          <p:cNvSpPr/>
          <p:nvPr/>
        </p:nvSpPr>
        <p:spPr>
          <a:xfrm>
            <a:off x="1228436" y="2152073"/>
            <a:ext cx="5430982" cy="22863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83CA14-99F9-78B9-4825-BF8158F4AC08}"/>
              </a:ext>
            </a:extLst>
          </p:cNvPr>
          <p:cNvGrpSpPr/>
          <p:nvPr/>
        </p:nvGrpSpPr>
        <p:grpSpPr>
          <a:xfrm>
            <a:off x="8686407" y="1664920"/>
            <a:ext cx="2674444" cy="2011452"/>
            <a:chOff x="8686407" y="1664920"/>
            <a:chExt cx="2674444" cy="2011452"/>
          </a:xfrm>
        </p:grpSpPr>
        <p:pic>
          <p:nvPicPr>
            <p:cNvPr id="12" name="Picture 11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E42D7A3-FFA4-BF34-339E-8E4E896F1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407" y="1664920"/>
              <a:ext cx="2674444" cy="2011452"/>
            </a:xfrm>
            <a:prstGeom prst="rect">
              <a:avLst/>
            </a:prstGeom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</p:pic>
        <p:pic>
          <p:nvPicPr>
            <p:cNvPr id="14" name="Picture 1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219C693-CB8C-17BD-6350-72CB91A70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510" b="27195"/>
            <a:stretch/>
          </p:blipFill>
          <p:spPr>
            <a:xfrm>
              <a:off x="8686407" y="2882046"/>
              <a:ext cx="2674444" cy="24730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2672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46F4-D18E-D0F1-6762-3FA5F612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APP_FORM </a:t>
            </a:r>
            <a:r>
              <a:rPr lang="fr-BE" dirty="0" err="1"/>
              <a:t>token</a:t>
            </a:r>
            <a:endParaRPr lang="fr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237D09-6238-FD38-2357-7CA3812EF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53" y="1679884"/>
            <a:ext cx="6889445" cy="461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D850C5-028F-DE85-D424-339821D60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13" y="3011011"/>
            <a:ext cx="2674444" cy="20114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6C10412-A72E-1480-6B4A-B62F4887EBF2}"/>
              </a:ext>
            </a:extLst>
          </p:cNvPr>
          <p:cNvGrpSpPr/>
          <p:nvPr/>
        </p:nvGrpSpPr>
        <p:grpSpPr>
          <a:xfrm>
            <a:off x="924442" y="3011011"/>
            <a:ext cx="7255552" cy="2466152"/>
            <a:chOff x="924442" y="2484540"/>
            <a:chExt cx="7255552" cy="2466152"/>
          </a:xfrm>
        </p:grpSpPr>
        <p:pic>
          <p:nvPicPr>
            <p:cNvPr id="18" name="Picture 17" descr="A screen 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81A5FF90-3BBA-B1AD-CDD2-D0F9CB51E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5"/>
            <a:stretch/>
          </p:blipFill>
          <p:spPr>
            <a:xfrm>
              <a:off x="924442" y="2484540"/>
              <a:ext cx="7255552" cy="2466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 descr="A screen 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33EECFE9-5587-5D11-2E76-1F855917B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3" t="6571" b="55084"/>
            <a:stretch/>
          </p:blipFill>
          <p:spPr>
            <a:xfrm>
              <a:off x="1034473" y="2650836"/>
              <a:ext cx="7134874" cy="970450"/>
            </a:xfrm>
            <a:prstGeom prst="rect">
              <a:avLst/>
            </a:prstGeom>
          </p:spPr>
        </p:pic>
      </p:grpSp>
      <p:pic>
        <p:nvPicPr>
          <p:cNvPr id="24" name="Picture 23" descr="A picture containing screenshot, font, text&#10;&#10;Description automatically generated">
            <a:extLst>
              <a:ext uri="{FF2B5EF4-FFF2-40B4-BE49-F238E27FC236}">
                <a16:creationId xmlns:a16="http://schemas.microsoft.com/office/drawing/2014/main" id="{8181CFB2-1C60-2487-FFF3-6610F771D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521" y="2305263"/>
            <a:ext cx="5414959" cy="529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4971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ody of water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F8B431A1-7D40-B223-AB4A-222FD502E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5A69D-58CE-47A8-345A-E810F944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fr-BE" dirty="0" err="1"/>
              <a:t>Diving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code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B0CE9E4-155D-A672-2504-135A6136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6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16F09-89D4-8C04-B4BC-756D21E7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Directives FTW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5142B-B657-F3AE-7D01-24011AF2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saveHandler</a:t>
            </a:r>
            <a:endParaRPr lang="fr-BE" dirty="0"/>
          </a:p>
          <a:p>
            <a:r>
              <a:rPr lang="fr-BE" dirty="0" err="1"/>
              <a:t>removeHandler</a:t>
            </a:r>
            <a:endParaRPr lang="fr-BE" dirty="0"/>
          </a:p>
          <a:p>
            <a:r>
              <a:rPr lang="fr-BE" dirty="0" err="1"/>
              <a:t>useCancellation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38918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ody of water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F8B431A1-7D40-B223-AB4A-222FD502E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5A69D-58CE-47A8-345A-E810F944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fr-BE" dirty="0" err="1"/>
              <a:t>Diving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code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B0CE9E4-155D-A672-2504-135A6136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31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C38BF2-1CE0-C4E7-54B0-0B02AA0B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Pro/Cons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0D1201-2BBE-309B-12B6-69ABC3F95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rgbClr val="00B050"/>
              </a:buClr>
              <a:buSzPct val="100000"/>
              <a:buFont typeface="Wingdings" panose="05000000000000000000" pitchFamily="2" charset="2"/>
              <a:buChar char=""/>
            </a:pPr>
            <a:r>
              <a:rPr lang="fr-BE" dirty="0" err="1"/>
              <a:t>Embraces</a:t>
            </a:r>
            <a:r>
              <a:rPr lang="fr-BE" dirty="0"/>
              <a:t> SOLID </a:t>
            </a:r>
            <a:r>
              <a:rPr lang="fr-BE" dirty="0" err="1"/>
              <a:t>principles</a:t>
            </a:r>
            <a:endParaRPr lang="fr-BE" dirty="0"/>
          </a:p>
          <a:p>
            <a:pPr>
              <a:buClr>
                <a:srgbClr val="00B050"/>
              </a:buClr>
              <a:buSzPct val="100000"/>
              <a:buFont typeface="Wingdings" panose="05000000000000000000" pitchFamily="2" charset="2"/>
              <a:buChar char=""/>
            </a:pPr>
            <a:r>
              <a:rPr lang="fr-BE" dirty="0" err="1"/>
              <a:t>Reusability</a:t>
            </a:r>
            <a:endParaRPr lang="fr-BE" dirty="0"/>
          </a:p>
          <a:p>
            <a:pPr>
              <a:buClr>
                <a:srgbClr val="00B050"/>
              </a:buClr>
              <a:buSzPct val="100000"/>
              <a:buFont typeface="Wingdings" panose="05000000000000000000" pitchFamily="2" charset="2"/>
              <a:buChar char=""/>
            </a:pPr>
            <a:r>
              <a:rPr lang="fr-BE" dirty="0" err="1"/>
              <a:t>Less</a:t>
            </a:r>
            <a:r>
              <a:rPr lang="fr-BE" dirty="0"/>
              <a:t> tests (on big </a:t>
            </a:r>
            <a:r>
              <a:rPr lang="fr-BE" dirty="0" err="1"/>
              <a:t>projects</a:t>
            </a:r>
            <a:r>
              <a:rPr lang="fr-BE" dirty="0"/>
              <a:t>)</a:t>
            </a:r>
          </a:p>
          <a:p>
            <a:pPr>
              <a:buClr>
                <a:srgbClr val="00B050"/>
              </a:buClr>
              <a:buSzPct val="100000"/>
              <a:buFont typeface="Wingdings" panose="05000000000000000000" pitchFamily="2" charset="2"/>
              <a:buChar char=""/>
            </a:pPr>
            <a:r>
              <a:rPr lang="fr-BE" dirty="0"/>
              <a:t>Cleaner code</a:t>
            </a:r>
          </a:p>
          <a:p>
            <a:pPr>
              <a:buClr>
                <a:srgbClr val="00B050"/>
              </a:buClr>
              <a:buSzPct val="100000"/>
              <a:buFont typeface="Wingdings" panose="05000000000000000000" pitchFamily="2" charset="2"/>
              <a:buChar char=""/>
            </a:pPr>
            <a:r>
              <a:rPr lang="fr-BE" dirty="0" err="1"/>
              <a:t>Better</a:t>
            </a:r>
            <a:r>
              <a:rPr lang="fr-BE" dirty="0"/>
              <a:t> </a:t>
            </a:r>
            <a:r>
              <a:rPr lang="fr-BE" dirty="0" err="1"/>
              <a:t>work</a:t>
            </a:r>
            <a:r>
              <a:rPr lang="fr-BE" dirty="0"/>
              <a:t> dispatching</a:t>
            </a:r>
          </a:p>
          <a:p>
            <a:pPr marL="36900" indent="0">
              <a:buClr>
                <a:srgbClr val="00B050"/>
              </a:buClr>
              <a:buSzPct val="100000"/>
              <a:buNone/>
            </a:pPr>
            <a:endParaRPr lang="fr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9BDD8-2E9C-B4A0-AB1D-AFFC811847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</a:pPr>
            <a:r>
              <a:rPr lang="fr-BE" dirty="0"/>
              <a:t>More (</a:t>
            </a:r>
            <a:r>
              <a:rPr lang="fr-BE" dirty="0" err="1"/>
              <a:t>small</a:t>
            </a:r>
            <a:r>
              <a:rPr lang="fr-BE" dirty="0"/>
              <a:t>) files</a:t>
            </a:r>
          </a:p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</a:pPr>
            <a:r>
              <a:rPr lang="fr-BE" dirty="0"/>
              <a:t>Relies on </a:t>
            </a:r>
            <a:r>
              <a:rPr lang="fr-BE" dirty="0" err="1"/>
              <a:t>upstream</a:t>
            </a:r>
            <a:r>
              <a:rPr lang="fr-BE" dirty="0"/>
              <a:t> </a:t>
            </a:r>
            <a:r>
              <a:rPr lang="fr-BE" dirty="0" err="1"/>
              <a:t>work</a:t>
            </a:r>
            <a:endParaRPr lang="fr-BE" dirty="0"/>
          </a:p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</a:pPr>
            <a:r>
              <a:rPr lang="fr-BE" dirty="0" err="1"/>
              <a:t>Needs</a:t>
            </a:r>
            <a:r>
              <a:rPr lang="fr-BE" dirty="0"/>
              <a:t> conventions and standards</a:t>
            </a:r>
          </a:p>
          <a:p>
            <a:pPr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</a:pPr>
            <a:r>
              <a:rPr lang="fr-BE" dirty="0" err="1"/>
              <a:t>Less</a:t>
            </a:r>
            <a:r>
              <a:rPr lang="fr-BE" dirty="0"/>
              <a:t> intuitive</a:t>
            </a:r>
            <a:endParaRPr lang="en-US" dirty="0"/>
          </a:p>
          <a:p>
            <a:pPr marL="36900" indent="0">
              <a:buClr>
                <a:srgbClr val="FF0000"/>
              </a:buClr>
              <a:buSzPct val="100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42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601E7-697B-8EAF-2DF3-4BCFDFA6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Which</a:t>
            </a:r>
            <a:r>
              <a:rPr lang="fr-BE" dirty="0"/>
              <a:t> one to </a:t>
            </a:r>
            <a:r>
              <a:rPr lang="fr-BE" dirty="0" err="1"/>
              <a:t>choose</a:t>
            </a:r>
            <a:r>
              <a:rPr lang="fr-BE" dirty="0"/>
              <a:t>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64FED-76D5-123E-4DBE-0695750455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fr-BE" sz="2800" dirty="0" err="1"/>
              <a:t>Monolithic</a:t>
            </a:r>
            <a:endParaRPr lang="fr-BE" sz="2800" dirty="0"/>
          </a:p>
          <a:p>
            <a:r>
              <a:rPr lang="fr-BE" dirty="0"/>
              <a:t>Small </a:t>
            </a:r>
            <a:r>
              <a:rPr lang="fr-BE" dirty="0" err="1"/>
              <a:t>projects</a:t>
            </a:r>
            <a:endParaRPr lang="fr-BE" dirty="0"/>
          </a:p>
          <a:p>
            <a:r>
              <a:rPr lang="fr-BE" dirty="0"/>
              <a:t>Rapid </a:t>
            </a:r>
            <a:r>
              <a:rPr lang="fr-BE" dirty="0" err="1"/>
              <a:t>prototyping</a:t>
            </a:r>
            <a:endParaRPr lang="fr-BE" dirty="0"/>
          </a:p>
          <a:p>
            <a:r>
              <a:rPr lang="fr-BE" dirty="0" err="1"/>
              <a:t>Didactic</a:t>
            </a:r>
            <a:endParaRPr lang="fr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CACD2F-29A8-141B-24DF-9F0454E18D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fr-BE" sz="2800" dirty="0"/>
              <a:t>Composition</a:t>
            </a:r>
          </a:p>
          <a:p>
            <a:r>
              <a:rPr lang="fr-BE" dirty="0" err="1"/>
              <a:t>Upstream</a:t>
            </a:r>
            <a:r>
              <a:rPr lang="fr-BE" dirty="0"/>
              <a:t> </a:t>
            </a:r>
            <a:r>
              <a:rPr lang="fr-BE" dirty="0" err="1"/>
              <a:t>work</a:t>
            </a:r>
            <a:endParaRPr lang="fr-BE" dirty="0"/>
          </a:p>
          <a:p>
            <a:r>
              <a:rPr lang="fr-BE" dirty="0"/>
              <a:t>Big </a:t>
            </a:r>
            <a:r>
              <a:rPr lang="fr-BE" dirty="0" err="1"/>
              <a:t>projects</a:t>
            </a:r>
            <a:r>
              <a:rPr lang="fr-BE" dirty="0"/>
              <a:t> (and </a:t>
            </a:r>
            <a:r>
              <a:rPr lang="fr-BE" dirty="0" err="1"/>
              <a:t>small</a:t>
            </a:r>
            <a:r>
              <a:rPr lang="fr-BE" dirty="0"/>
              <a:t> </a:t>
            </a:r>
            <a:r>
              <a:rPr lang="fr-BE" dirty="0" err="1"/>
              <a:t>too</a:t>
            </a:r>
            <a:r>
              <a:rPr lang="fr-BE" dirty="0"/>
              <a:t>)</a:t>
            </a:r>
          </a:p>
          <a:p>
            <a:r>
              <a:rPr lang="fr-BE" dirty="0"/>
              <a:t>Strong Design System</a:t>
            </a:r>
          </a:p>
          <a:p>
            <a:r>
              <a:rPr lang="fr-BE" dirty="0"/>
              <a:t>Conventions &amp; standards</a:t>
            </a:r>
          </a:p>
        </p:txBody>
      </p:sp>
    </p:spTree>
    <p:extLst>
      <p:ext uri="{BB962C8B-B14F-4D97-AF65-F5344CB8AC3E}">
        <p14:creationId xmlns:p14="http://schemas.microsoft.com/office/powerpoint/2010/main" val="2876426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09B295-1141-540D-463F-AA6FE2268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 err="1"/>
              <a:t>Thanks</a:t>
            </a:r>
            <a:r>
              <a:rPr lang="fr-BE" dirty="0"/>
              <a:t>! 👍🙏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418DBF3-5DD0-14F6-0331-3E62D7C37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81451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4944-1B24-368E-6777-B9F27E09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EA17-0CC3-F5FE-747C-83FEAD7EB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Contact App</a:t>
            </a:r>
          </a:p>
          <a:p>
            <a:r>
              <a:rPr lang="fr-BE" dirty="0" err="1"/>
              <a:t>Monolithic</a:t>
            </a:r>
            <a:r>
              <a:rPr lang="fr-BE" dirty="0"/>
              <a:t> </a:t>
            </a:r>
            <a:r>
              <a:rPr lang="fr-BE" dirty="0" err="1"/>
              <a:t>approach</a:t>
            </a:r>
            <a:endParaRPr lang="fr-BE" dirty="0"/>
          </a:p>
          <a:p>
            <a:r>
              <a:rPr lang="fr-BE" dirty="0"/>
              <a:t>Composition </a:t>
            </a:r>
            <a:r>
              <a:rPr lang="fr-BE" dirty="0" err="1"/>
              <a:t>approach</a:t>
            </a:r>
            <a:endParaRPr lang="fr-BE" dirty="0"/>
          </a:p>
          <a:p>
            <a:r>
              <a:rPr lang="fr-BE" dirty="0"/>
              <a:t>Conclusion</a:t>
            </a:r>
          </a:p>
          <a:p>
            <a:r>
              <a:rPr lang="fr-BE" dirty="0"/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242389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D1CC3-6891-0490-2FBC-C7225C74E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58" y="263867"/>
            <a:ext cx="10353762" cy="456569"/>
          </a:xfrm>
        </p:spPr>
        <p:txBody>
          <a:bodyPr/>
          <a:lstStyle/>
          <a:p>
            <a:r>
              <a:rPr lang="fr-BE" dirty="0"/>
              <a:t>https://github.com/Nanges/contact-app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BDAF9E-0D34-D19A-933E-82DBF1FD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9" y="904875"/>
            <a:ext cx="11168362" cy="5607968"/>
          </a:xfrm>
          <a:prstGeom prst="rect">
            <a:avLst/>
          </a:prstGeom>
          <a:ln>
            <a:solidFill>
              <a:schemeClr val="tx1">
                <a:alpha val="3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382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122-FCB7-8016-2016-8366FEC0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CRUD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4C3EF-8063-9E57-AD98-4CC260BB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>
                <a:solidFill>
                  <a:srgbClr val="FF0000"/>
                </a:solidFill>
              </a:rPr>
              <a:t>C</a:t>
            </a:r>
            <a:r>
              <a:rPr lang="fr-BE" dirty="0" err="1"/>
              <a:t>reate</a:t>
            </a:r>
            <a:endParaRPr lang="fr-BE" dirty="0"/>
          </a:p>
          <a:p>
            <a:r>
              <a:rPr lang="fr-BE" dirty="0">
                <a:solidFill>
                  <a:srgbClr val="FF0000"/>
                </a:solidFill>
              </a:rPr>
              <a:t>R</a:t>
            </a:r>
            <a:r>
              <a:rPr lang="fr-BE" dirty="0"/>
              <a:t>ead</a:t>
            </a:r>
          </a:p>
          <a:p>
            <a:r>
              <a:rPr lang="fr-BE" dirty="0">
                <a:solidFill>
                  <a:srgbClr val="FF0000"/>
                </a:solidFill>
              </a:rPr>
              <a:t>U</a:t>
            </a:r>
            <a:r>
              <a:rPr lang="fr-BE" dirty="0"/>
              <a:t>pdate</a:t>
            </a:r>
          </a:p>
          <a:p>
            <a:r>
              <a:rPr lang="fr-BE" dirty="0" err="1">
                <a:solidFill>
                  <a:srgbClr val="FF0000"/>
                </a:solidFill>
              </a:rPr>
              <a:t>D</a:t>
            </a:r>
            <a:r>
              <a:rPr lang="fr-BE" dirty="0" err="1"/>
              <a:t>elete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6844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2B70-1040-8149-8699-1D17495C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6D386-E61D-F50F-0D83-1204EF8D2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Core</a:t>
            </a:r>
            <a:endParaRPr lang="fr-BE" dirty="0"/>
          </a:p>
          <a:p>
            <a:r>
              <a:rPr lang="fr-BE" dirty="0" err="1"/>
              <a:t>Shared</a:t>
            </a:r>
            <a:endParaRPr lang="fr-BE" dirty="0"/>
          </a:p>
          <a:p>
            <a:r>
              <a:rPr lang="fr-BE" dirty="0"/>
              <a:t>(</a:t>
            </a:r>
            <a:r>
              <a:rPr lang="fr-BE" dirty="0" err="1"/>
              <a:t>Features</a:t>
            </a:r>
            <a:r>
              <a:rPr lang="fr-BE" dirty="0"/>
              <a:t>)</a:t>
            </a:r>
          </a:p>
          <a:p>
            <a:pPr lvl="1"/>
            <a:r>
              <a:rPr lang="fr-BE" dirty="0"/>
              <a:t>Contact	</a:t>
            </a:r>
          </a:p>
          <a:p>
            <a:pPr lvl="1"/>
            <a:r>
              <a:rPr lang="fr-BE" dirty="0" err="1"/>
              <a:t>Category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2576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42E1-4F2E-9B1A-999B-B6B4A673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1BA5B-ADA6-B659-01C6-041975D26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/contacts</a:t>
            </a:r>
          </a:p>
          <a:p>
            <a:pPr lvl="1"/>
            <a:r>
              <a:rPr lang="fr-BE" dirty="0"/>
              <a:t>/:</a:t>
            </a:r>
            <a:r>
              <a:rPr lang="fr-BE" dirty="0" err="1"/>
              <a:t>contactId</a:t>
            </a:r>
            <a:endParaRPr lang="fr-BE" dirty="0"/>
          </a:p>
          <a:p>
            <a:pPr lvl="1"/>
            <a:r>
              <a:rPr lang="fr-BE" dirty="0"/>
              <a:t>/</a:t>
            </a:r>
            <a:r>
              <a:rPr lang="fr-BE" dirty="0" err="1"/>
              <a:t>add</a:t>
            </a:r>
            <a:endParaRPr lang="fr-BE" dirty="0"/>
          </a:p>
          <a:p>
            <a:r>
              <a:rPr lang="fr-BE" dirty="0"/>
              <a:t>/</a:t>
            </a:r>
            <a:r>
              <a:rPr lang="fr-BE" dirty="0" err="1"/>
              <a:t>categories</a:t>
            </a:r>
            <a:endParaRPr lang="fr-BE" dirty="0"/>
          </a:p>
          <a:p>
            <a:pPr lvl="1"/>
            <a:r>
              <a:rPr lang="fr-BE" dirty="0"/>
              <a:t>/:</a:t>
            </a:r>
            <a:r>
              <a:rPr lang="fr-BE" dirty="0" err="1"/>
              <a:t>categoryId</a:t>
            </a:r>
            <a:endParaRPr lang="fr-BE" dirty="0"/>
          </a:p>
          <a:p>
            <a:pPr lvl="1"/>
            <a:r>
              <a:rPr lang="fr-BE" dirty="0"/>
              <a:t>/</a:t>
            </a:r>
            <a:r>
              <a:rPr lang="fr-BE" dirty="0" err="1"/>
              <a:t>add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5377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CFC9-9A2F-EBB0-36C5-5BE5E996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fr-BE" sz="2800" dirty="0" err="1"/>
              <a:t>Monolithic</a:t>
            </a:r>
            <a:r>
              <a:rPr lang="fr-BE" sz="2800" dirty="0"/>
              <a:t> </a:t>
            </a:r>
            <a:r>
              <a:rPr lang="fr-BE" sz="2800" dirty="0" err="1"/>
              <a:t>Approach</a:t>
            </a:r>
            <a:endParaRPr lang="fr-BE" sz="2800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CDFC7FD-5834-1E4B-C83B-E1450F42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 dirty="0"/>
              <a:t>Core concept</a:t>
            </a:r>
          </a:p>
          <a:p>
            <a:r>
              <a:rPr lang="en-US" sz="1600" dirty="0"/>
              <a:t>Responsibilities</a:t>
            </a:r>
          </a:p>
          <a:p>
            <a:r>
              <a:rPr lang="en-US" sz="1600" dirty="0"/>
              <a:t>Code</a:t>
            </a:r>
          </a:p>
          <a:p>
            <a:r>
              <a:rPr lang="en-US" sz="1600" dirty="0"/>
              <a:t>Pro/Cons</a:t>
            </a: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Content Placeholder 4" descr="A large rock in a field&#10;&#10;Description automatically generated with low confidence">
            <a:extLst>
              <a:ext uri="{FF2B5EF4-FFF2-40B4-BE49-F238E27FC236}">
                <a16:creationId xmlns:a16="http://schemas.microsoft.com/office/drawing/2014/main" id="{D1FCF68A-BEDF-9591-D45F-B405BC135D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r="14008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9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D06D-31EB-9564-9279-FC9B0BEA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Core</a:t>
            </a:r>
            <a:r>
              <a:rPr lang="fr-BE" dirty="0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3EA38-57D0-1563-C53E-E93F5FFDA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/</a:t>
            </a:r>
            <a:r>
              <a:rPr lang="fr-BE" dirty="0" err="1"/>
              <a:t>feature</a:t>
            </a:r>
            <a:r>
              <a:rPr lang="fr-BE" dirty="0"/>
              <a:t>/:</a:t>
            </a:r>
            <a:r>
              <a:rPr lang="fr-BE" dirty="0" err="1"/>
              <a:t>featureId</a:t>
            </a:r>
            <a:endParaRPr lang="fr-BE" dirty="0"/>
          </a:p>
          <a:p>
            <a:pPr lvl="1"/>
            <a:r>
              <a:rPr lang="fr-BE" dirty="0" err="1"/>
              <a:t>feature-form.component</a:t>
            </a:r>
            <a:endParaRPr lang="fr-BE" dirty="0"/>
          </a:p>
          <a:p>
            <a:r>
              <a:rPr lang="fr-BE" dirty="0"/>
              <a:t>/</a:t>
            </a:r>
            <a:r>
              <a:rPr lang="fr-BE" dirty="0" err="1"/>
              <a:t>feature</a:t>
            </a:r>
            <a:r>
              <a:rPr lang="fr-BE" dirty="0"/>
              <a:t>/</a:t>
            </a:r>
            <a:r>
              <a:rPr lang="fr-BE" dirty="0" err="1"/>
              <a:t>add</a:t>
            </a:r>
            <a:endParaRPr lang="fr-BE" dirty="0"/>
          </a:p>
          <a:p>
            <a:pPr lvl="1"/>
            <a:r>
              <a:rPr lang="fr-BE" dirty="0" err="1"/>
              <a:t>feature-form.component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80700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996</TotalTime>
  <Words>307</Words>
  <Application>Microsoft Office PowerPoint</Application>
  <PresentationFormat>Widescreen</PresentationFormat>
  <Paragraphs>113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Calisto MT</vt:lpstr>
      <vt:lpstr>Wingdings</vt:lpstr>
      <vt:lpstr>Wingdings 2</vt:lpstr>
      <vt:lpstr>Slate</vt:lpstr>
      <vt:lpstr>Office Theme</vt:lpstr>
      <vt:lpstr>PowerPoint Presentation</vt:lpstr>
      <vt:lpstr>About me</vt:lpstr>
      <vt:lpstr>Agenda</vt:lpstr>
      <vt:lpstr>PowerPoint Presentation</vt:lpstr>
      <vt:lpstr>CRUD</vt:lpstr>
      <vt:lpstr>App structure</vt:lpstr>
      <vt:lpstr>Routes</vt:lpstr>
      <vt:lpstr>Monolithic Approach</vt:lpstr>
      <vt:lpstr>Core concept</vt:lpstr>
      <vt:lpstr>Main responsibilities</vt:lpstr>
      <vt:lpstr>Other B.A.U stuffs…</vt:lpstr>
      <vt:lpstr>CreationMode flag</vt:lpstr>
      <vt:lpstr>Diving into code</vt:lpstr>
      <vt:lpstr>Pro/Cons</vt:lpstr>
      <vt:lpstr>Composition Approach</vt:lpstr>
      <vt:lpstr>SOLID principles</vt:lpstr>
      <vt:lpstr>DRY</vt:lpstr>
      <vt:lpstr>Core concept</vt:lpstr>
      <vt:lpstr>Reusable parts</vt:lpstr>
      <vt:lpstr>Edition layout</vt:lpstr>
      <vt:lpstr>{feature}-fields</vt:lpstr>
      <vt:lpstr>APP_FORM token</vt:lpstr>
      <vt:lpstr>Diving into code</vt:lpstr>
      <vt:lpstr>Directives FTW</vt:lpstr>
      <vt:lpstr>Diving into code</vt:lpstr>
      <vt:lpstr>Pro/Cons</vt:lpstr>
      <vt:lpstr>Which one to choose ?</vt:lpstr>
      <vt:lpstr>Thanks! 👍🙏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LAHAYE Olivier</dc:creator>
  <cp:lastModifiedBy>LAHAYE Olivier</cp:lastModifiedBy>
  <cp:revision>7</cp:revision>
  <dcterms:created xsi:type="dcterms:W3CDTF">2023-05-14T21:25:01Z</dcterms:created>
  <dcterms:modified xsi:type="dcterms:W3CDTF">2023-05-15T14:01:18Z</dcterms:modified>
</cp:coreProperties>
</file>